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pilogue" panose="020B0604020202020204" charset="0"/>
      <p:regular r:id="rId16"/>
    </p:embeddedFont>
    <p:embeddedFont>
      <p:font typeface="Fraunces Medium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8" d="100"/>
          <a:sy n="58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25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9845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kk-KZ" sz="4450" dirty="0" smtClean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«Біз-сыбайлас</a:t>
            </a:r>
            <a:r>
              <a:rPr lang="en-US" sz="4450" dirty="0" smtClean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 </a:t>
            </a:r>
            <a:r>
              <a:rPr lang="kk-KZ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ж</a:t>
            </a:r>
            <a:r>
              <a:rPr lang="en-US" sz="4450" dirty="0" err="1" smtClean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емқорлыққа</a:t>
            </a:r>
            <a:r>
              <a:rPr lang="kk-KZ" sz="4450" dirty="0" smtClean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 қарсымыз!»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795123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Бұл презентация Қазақстандағы сыбайлас жемқорлықтың әсерін және оған қарсы күрестің маңыздылығын қарастырады. Бірге осы мәселенің түрлері, себептері және салдары, сондай-ақ оны жеңуге арналған ұлттық және халықаралық әрекеттер туралы айтатын боламыз.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07962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Сыбайлас Жемқорлықтың Анықтамасы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Жалпы Анықтама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Сыбайлас жемқорлық - қызметтік жағдайды жеке пайда үшін пайдалану, немесе қызметтік жағдайды жеке пайда үшін пайдалануға мүмкіндік беру.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Негізгі Белгілері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Сыбайлас жемқорлықтың белгілері: пара беру, пара алу, сатып алудағы әділетсіздік, қызметтік жағдайды жеке мүдде үшін пайдалану.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57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605" y="2365534"/>
            <a:ext cx="4949071" cy="350150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1999" y="590907"/>
            <a:ext cx="7640003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Сыбайлас Жемқорлықтың Түрлері</a:t>
            </a:r>
            <a:endParaRPr lang="en-US" sz="4200" dirty="0"/>
          </a:p>
        </p:txBody>
      </p:sp>
      <p:sp>
        <p:nvSpPr>
          <p:cNvPr id="5" name="Shape 1"/>
          <p:cNvSpPr/>
          <p:nvPr/>
        </p:nvSpPr>
        <p:spPr>
          <a:xfrm>
            <a:off x="751999" y="2497931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919758" y="2578418"/>
            <a:ext cx="147876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3"/>
          <p:cNvSpPr/>
          <p:nvPr/>
        </p:nvSpPr>
        <p:spPr>
          <a:xfrm>
            <a:off x="1450181" y="2497931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Пара Беру және Алу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1450181" y="2962513"/>
            <a:ext cx="3014424" cy="1719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Қызметтік қызметтерді орындау үшін немесе орындамау үшін ақшалай немесе басқа түрдегі сыйақы беру немесе алу.</a:t>
            </a:r>
            <a:endParaRPr lang="en-US" sz="1650" dirty="0"/>
          </a:p>
        </p:txBody>
      </p:sp>
      <p:sp>
        <p:nvSpPr>
          <p:cNvPr id="9" name="Shape 5"/>
          <p:cNvSpPr/>
          <p:nvPr/>
        </p:nvSpPr>
        <p:spPr>
          <a:xfrm>
            <a:off x="4679394" y="2497931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4823341" y="2578418"/>
            <a:ext cx="195382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5377577" y="2497931"/>
            <a:ext cx="3014424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Қызметтік Жағдайды Жеке Мүдде Үшін Пайдалану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5377577" y="3634026"/>
            <a:ext cx="3014424" cy="137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Қызметтік жағдайды өзіне немесе жақындарына жеке пайда әкелу үшін пайдалану.</a:t>
            </a:r>
            <a:endParaRPr lang="en-US" sz="1650" dirty="0"/>
          </a:p>
        </p:txBody>
      </p:sp>
      <p:sp>
        <p:nvSpPr>
          <p:cNvPr id="13" name="Shape 9"/>
          <p:cNvSpPr/>
          <p:nvPr/>
        </p:nvSpPr>
        <p:spPr>
          <a:xfrm>
            <a:off x="751999" y="5465921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04637" y="5546408"/>
            <a:ext cx="177998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1"/>
          <p:cNvSpPr/>
          <p:nvPr/>
        </p:nvSpPr>
        <p:spPr>
          <a:xfrm>
            <a:off x="1450181" y="5465921"/>
            <a:ext cx="3014424" cy="671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Сатып Алудағы Әділетсіздік</a:t>
            </a:r>
            <a:endParaRPr lang="en-US" sz="2100" dirty="0"/>
          </a:p>
        </p:txBody>
      </p:sp>
      <p:sp>
        <p:nvSpPr>
          <p:cNvPr id="16" name="Text 12"/>
          <p:cNvSpPr/>
          <p:nvPr/>
        </p:nvSpPr>
        <p:spPr>
          <a:xfrm>
            <a:off x="1450181" y="6266259"/>
            <a:ext cx="3014424" cy="137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Мемлекеттік сатып алулардың өзіне пайдалы болуы үшін жасалған заңсыз әрекеттер.</a:t>
            </a:r>
            <a:endParaRPr lang="en-US" sz="1650" dirty="0"/>
          </a:p>
        </p:txBody>
      </p:sp>
      <p:sp>
        <p:nvSpPr>
          <p:cNvPr id="17" name="Shape 13"/>
          <p:cNvSpPr/>
          <p:nvPr/>
        </p:nvSpPr>
        <p:spPr>
          <a:xfrm>
            <a:off x="4679394" y="5465921"/>
            <a:ext cx="483394" cy="483394"/>
          </a:xfrm>
          <a:prstGeom prst="roundRect">
            <a:avLst>
              <a:gd name="adj" fmla="val 18671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4822508" y="5546408"/>
            <a:ext cx="197168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4</a:t>
            </a:r>
            <a:endParaRPr lang="en-US" sz="2500" dirty="0"/>
          </a:p>
        </p:txBody>
      </p:sp>
      <p:sp>
        <p:nvSpPr>
          <p:cNvPr id="19" name="Text 15"/>
          <p:cNvSpPr/>
          <p:nvPr/>
        </p:nvSpPr>
        <p:spPr>
          <a:xfrm>
            <a:off x="5377577" y="5465921"/>
            <a:ext cx="3014424" cy="671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Қызметтік Жағдайды Жалға Беру</a:t>
            </a:r>
            <a:endParaRPr lang="en-US" sz="2100" dirty="0"/>
          </a:p>
        </p:txBody>
      </p:sp>
      <p:sp>
        <p:nvSpPr>
          <p:cNvPr id="20" name="Text 16"/>
          <p:cNvSpPr/>
          <p:nvPr/>
        </p:nvSpPr>
        <p:spPr>
          <a:xfrm>
            <a:off x="5377577" y="6266259"/>
            <a:ext cx="3014424" cy="103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Қызметтік жағдайды басқа біреуге жеке пайда үшін беру.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855" y="754618"/>
            <a:ext cx="7654290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Сыбайлас Жемқорлықтың Себептері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4855" y="2403991"/>
            <a:ext cx="3720822" cy="2595324"/>
          </a:xfrm>
          <a:prstGeom prst="roundRect">
            <a:avLst>
              <a:gd name="adj" fmla="val 344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65240" y="2624376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Әділетсіздік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965240" y="3084433"/>
            <a:ext cx="3280053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Заңдардың әділетсіз қолданылуы, теңсіздік және ашықтықтың болмауы.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4678442" y="2403991"/>
            <a:ext cx="3720822" cy="2595324"/>
          </a:xfrm>
          <a:prstGeom prst="roundRect">
            <a:avLst>
              <a:gd name="adj" fmla="val 344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98827" y="2624376"/>
            <a:ext cx="3280053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Бақылаудың Жетіспеушілігі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4898827" y="3416856"/>
            <a:ext cx="3280053" cy="1362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Мемлекеттік органдардың жұмысындағы ашықтықтың болмауы, бақылау және есеп беру механизмдерінің әлсіздігі.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4855" y="5212080"/>
            <a:ext cx="3720822" cy="2262902"/>
          </a:xfrm>
          <a:prstGeom prst="roundRect">
            <a:avLst>
              <a:gd name="adj" fmla="val 395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65240" y="5432465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Жазаланбаушылық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965240" y="5892522"/>
            <a:ext cx="3280053" cy="1362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Сыбайлас жемқорлықпен байланысты қылмыстардың жазасыз қалуы, қылмыстық жауапкершіліктің төмендігі.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4678442" y="5212080"/>
            <a:ext cx="3720822" cy="2262902"/>
          </a:xfrm>
          <a:prstGeom prst="roundRect">
            <a:avLst>
              <a:gd name="adj" fmla="val 395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898827" y="5432465"/>
            <a:ext cx="3280053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Қоғамдық Сенімнің Төмендігі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4898827" y="6224945"/>
            <a:ext cx="3280053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Мемлекеттік органдарға және заңдылыққа деген сенімнің төмендеуі.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5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Сыбайлас Жемқорлықтың Салдары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4502" y="3099673"/>
            <a:ext cx="3050738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Экономикалық Салдар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4502" y="3578066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Экономикалық өсудің баяулауы, инвестициялардың төмендеуі, жұмыс орындарының азаюы.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854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37854" y="3099673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Әлеуметтік Салдар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4737854" y="3578066"/>
            <a:ext cx="3631644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Қоғамдағы теңсіздіктің күшеюі, адамдардың наразылығы, сенімсіздіктің өсуі.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02" y="5304115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4502" y="607849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Саяси Салдар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74502" y="6556891"/>
            <a:ext cx="3631525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Саяси тұрақсыздық, заңдардың қолданылмауы, мемлекеттік органдардың сенімсіздігі.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431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1979" y="2579370"/>
            <a:ext cx="11763970" cy="528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Қазақстандағы Сыбайлас Жемқорлықпен Күрес Жолдары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834152" y="3361611"/>
            <a:ext cx="22860" cy="4405313"/>
          </a:xfrm>
          <a:prstGeom prst="roundRect">
            <a:avLst>
              <a:gd name="adj" fmla="val 310770"/>
            </a:avLst>
          </a:prstGeom>
          <a:solidFill>
            <a:srgbClr val="414A70"/>
          </a:solidFill>
          <a:ln/>
        </p:spPr>
      </p:sp>
      <p:sp>
        <p:nvSpPr>
          <p:cNvPr id="5" name="Shape 2"/>
          <p:cNvSpPr/>
          <p:nvPr/>
        </p:nvSpPr>
        <p:spPr>
          <a:xfrm>
            <a:off x="1012984" y="3730704"/>
            <a:ext cx="591979" cy="22860"/>
          </a:xfrm>
          <a:prstGeom prst="roundRect">
            <a:avLst>
              <a:gd name="adj" fmla="val 310770"/>
            </a:avLst>
          </a:prstGeom>
          <a:solidFill>
            <a:srgbClr val="414A70"/>
          </a:solidFill>
          <a:ln/>
        </p:spPr>
      </p:sp>
      <p:sp>
        <p:nvSpPr>
          <p:cNvPr id="6" name="Shape 3"/>
          <p:cNvSpPr/>
          <p:nvPr/>
        </p:nvSpPr>
        <p:spPr>
          <a:xfrm>
            <a:off x="655320" y="3551872"/>
            <a:ext cx="380524" cy="380524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87360" y="3615214"/>
            <a:ext cx="116324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775817" y="3530679"/>
            <a:ext cx="2114312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Заңнамалық Негіз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1775817" y="3896439"/>
            <a:ext cx="12262604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Сыбайлас жемқорлыққа қарсы күрестің заңнамалық негізін нығайту, жазаларды күшейту.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1012984" y="4874300"/>
            <a:ext cx="591979" cy="22860"/>
          </a:xfrm>
          <a:prstGeom prst="roundRect">
            <a:avLst>
              <a:gd name="adj" fmla="val 310770"/>
            </a:avLst>
          </a:prstGeom>
          <a:solidFill>
            <a:srgbClr val="414A70"/>
          </a:solidFill>
          <a:ln/>
        </p:spPr>
      </p:sp>
      <p:sp>
        <p:nvSpPr>
          <p:cNvPr id="11" name="Shape 8"/>
          <p:cNvSpPr/>
          <p:nvPr/>
        </p:nvSpPr>
        <p:spPr>
          <a:xfrm>
            <a:off x="655320" y="4695468"/>
            <a:ext cx="380524" cy="380524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68668" y="4758809"/>
            <a:ext cx="153710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1775817" y="4674275"/>
            <a:ext cx="259401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Ашықтық және Есеп Беру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775817" y="5040035"/>
            <a:ext cx="12262604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Мемлекеттік органдардың жұмысындағы ашықтықты арттыру, есеп беру механизмдерін жақсарту.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1012984" y="6017895"/>
            <a:ext cx="591979" cy="22860"/>
          </a:xfrm>
          <a:prstGeom prst="roundRect">
            <a:avLst>
              <a:gd name="adj" fmla="val 310770"/>
            </a:avLst>
          </a:prstGeom>
          <a:solidFill>
            <a:srgbClr val="414A70"/>
          </a:solidFill>
          <a:ln/>
        </p:spPr>
      </p:sp>
      <p:sp>
        <p:nvSpPr>
          <p:cNvPr id="16" name="Shape 13"/>
          <p:cNvSpPr/>
          <p:nvPr/>
        </p:nvSpPr>
        <p:spPr>
          <a:xfrm>
            <a:off x="655320" y="5839063"/>
            <a:ext cx="380524" cy="380524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75573" y="5902404"/>
            <a:ext cx="140018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1950" dirty="0"/>
          </a:p>
        </p:txBody>
      </p:sp>
      <p:sp>
        <p:nvSpPr>
          <p:cNvPr id="18" name="Text 15"/>
          <p:cNvSpPr/>
          <p:nvPr/>
        </p:nvSpPr>
        <p:spPr>
          <a:xfrm>
            <a:off x="1775817" y="5817870"/>
            <a:ext cx="2114312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Қоғамдық Бақылау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1775817" y="6183630"/>
            <a:ext cx="12262604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Қоғамдық бақылауды күшейту, сыбайлас жемқорлыққа қарсы күрес туралы халықтың санасын арттыру.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1012984" y="7161490"/>
            <a:ext cx="591979" cy="22860"/>
          </a:xfrm>
          <a:prstGeom prst="roundRect">
            <a:avLst>
              <a:gd name="adj" fmla="val 310770"/>
            </a:avLst>
          </a:prstGeom>
          <a:solidFill>
            <a:srgbClr val="414A70"/>
          </a:solidFill>
          <a:ln/>
        </p:spPr>
      </p:sp>
      <p:sp>
        <p:nvSpPr>
          <p:cNvPr id="21" name="Shape 18"/>
          <p:cNvSpPr/>
          <p:nvPr/>
        </p:nvSpPr>
        <p:spPr>
          <a:xfrm>
            <a:off x="655320" y="6982658"/>
            <a:ext cx="380524" cy="380524"/>
          </a:xfrm>
          <a:prstGeom prst="roundRect">
            <a:avLst>
              <a:gd name="adj" fmla="val 1867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67953" y="7046000"/>
            <a:ext cx="155138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4</a:t>
            </a:r>
            <a:endParaRPr lang="en-US" sz="1950" dirty="0"/>
          </a:p>
        </p:txBody>
      </p:sp>
      <p:sp>
        <p:nvSpPr>
          <p:cNvPr id="23" name="Text 20"/>
          <p:cNvSpPr/>
          <p:nvPr/>
        </p:nvSpPr>
        <p:spPr>
          <a:xfrm>
            <a:off x="1775817" y="6961465"/>
            <a:ext cx="3104317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Халықаралық Ынтымақтастық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1775817" y="7327225"/>
            <a:ext cx="12262604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Халықаралық ұйымдармен және басқа мемлекеттермен ынтымақтастықты нығайту.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841" y="907733"/>
            <a:ext cx="4988600" cy="641401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96754" y="547568"/>
            <a:ext cx="7750493" cy="1866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Халықаралық Тәжірибе: Сыбайлас Жемқорлыққа Қарсы Күрес</a:t>
            </a:r>
            <a:endParaRPr lang="en-US" sz="39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54" y="2712482"/>
            <a:ext cx="995363" cy="1592699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990725" y="2911554"/>
            <a:ext cx="2488525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Сингапур</a:t>
            </a:r>
            <a:endParaRPr lang="en-US" sz="1950" dirty="0"/>
          </a:p>
        </p:txBody>
      </p:sp>
      <p:sp>
        <p:nvSpPr>
          <p:cNvPr id="7" name="Text 2"/>
          <p:cNvSpPr/>
          <p:nvPr/>
        </p:nvSpPr>
        <p:spPr>
          <a:xfrm>
            <a:off x="1990725" y="3341965"/>
            <a:ext cx="6456521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Төмен төлемді жалақы, күшті бақылау және қатаң жазалар арқылы сыбайлас жемқорлықтың алдын алды.</a:t>
            </a:r>
            <a:endParaRPr lang="en-US" sz="15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54" y="4305181"/>
            <a:ext cx="995363" cy="1592699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990725" y="4504253"/>
            <a:ext cx="2488525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Дания</a:t>
            </a:r>
            <a:endParaRPr lang="en-US" sz="1950" dirty="0"/>
          </a:p>
        </p:txBody>
      </p:sp>
      <p:sp>
        <p:nvSpPr>
          <p:cNvPr id="10" name="Text 4"/>
          <p:cNvSpPr/>
          <p:nvPr/>
        </p:nvSpPr>
        <p:spPr>
          <a:xfrm>
            <a:off x="1990725" y="4934664"/>
            <a:ext cx="6456521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Ашықтық, есеп беру және қоғамдық сенімді нығайту арқылы жоғары деңгейдегі ашықтық пен тазалыққа қол жеткізді.</a:t>
            </a:r>
            <a:endParaRPr lang="en-US" sz="15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54" y="5897880"/>
            <a:ext cx="995363" cy="1784033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990725" y="6096953"/>
            <a:ext cx="2488525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Жаңа Зеландия</a:t>
            </a:r>
            <a:endParaRPr lang="en-US" sz="1950" dirty="0"/>
          </a:p>
        </p:txBody>
      </p:sp>
      <p:sp>
        <p:nvSpPr>
          <p:cNvPr id="13" name="Text 6"/>
          <p:cNvSpPr/>
          <p:nvPr/>
        </p:nvSpPr>
        <p:spPr>
          <a:xfrm>
            <a:off x="1990725" y="6527363"/>
            <a:ext cx="6456521" cy="9554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Қоғамдық бақылауды күшейту, жазаланбаушылықты болдырмау және ашықтықты арттыру арқылы сыбайлас жемқорлыққа қарсы тұрды.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683" y="554593"/>
            <a:ext cx="6229826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Пікірлер және Ұсыныстар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23" y="1587818"/>
            <a:ext cx="1635800" cy="148399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2518" y="2320409"/>
            <a:ext cx="115610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5029795" y="1950601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Ашықтық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5029795" y="2386608"/>
            <a:ext cx="6176248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Мемлекеттік органдардың жұмысындағы ашықтықты арттыру.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878586" y="3087410"/>
            <a:ext cx="8995767" cy="11430"/>
          </a:xfrm>
          <a:prstGeom prst="roundRect">
            <a:avLst>
              <a:gd name="adj" fmla="val 740878"/>
            </a:avLst>
          </a:prstGeom>
          <a:solidFill>
            <a:srgbClr val="414A70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583" y="3122176"/>
            <a:ext cx="3271599" cy="148399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3944" y="3662482"/>
            <a:ext cx="152757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5847755" y="3484959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Есеп Беру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847755" y="3920966"/>
            <a:ext cx="659225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Есеп беру механизмдерін жақсарту, қоғамдық бақылауды күшейту.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696545" y="4621768"/>
            <a:ext cx="8177808" cy="11430"/>
          </a:xfrm>
          <a:prstGeom prst="roundRect">
            <a:avLst>
              <a:gd name="adj" fmla="val 740878"/>
            </a:avLst>
          </a:prstGeom>
          <a:solidFill>
            <a:srgbClr val="414A70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623" y="4656534"/>
            <a:ext cx="4907518" cy="148399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40731" y="5196840"/>
            <a:ext cx="139184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0"/>
          <p:cNvSpPr/>
          <p:nvPr/>
        </p:nvSpPr>
        <p:spPr>
          <a:xfrm>
            <a:off x="6665714" y="4858107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Жазаланбаушылық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6665714" y="5294114"/>
            <a:ext cx="7057430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Сыбайлас жемқорлықпен байланысты қылмыстардың жазасыз қалуына жол бермеу.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6514505" y="6156127"/>
            <a:ext cx="7359848" cy="11430"/>
          </a:xfrm>
          <a:prstGeom prst="roundRect">
            <a:avLst>
              <a:gd name="adj" fmla="val 740878"/>
            </a:avLst>
          </a:prstGeom>
          <a:solidFill>
            <a:srgbClr val="414A70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64" y="6190893"/>
            <a:ext cx="6543318" cy="148399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3230" y="6731198"/>
            <a:ext cx="154067" cy="403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4"/>
          <p:cNvSpPr/>
          <p:nvPr/>
        </p:nvSpPr>
        <p:spPr>
          <a:xfrm>
            <a:off x="7483554" y="6392466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Қоғамдық Сана</a:t>
            </a:r>
            <a:endParaRPr lang="en-US" sz="1950" dirty="0"/>
          </a:p>
        </p:txBody>
      </p:sp>
      <p:sp>
        <p:nvSpPr>
          <p:cNvPr id="21" name="Text 15"/>
          <p:cNvSpPr/>
          <p:nvPr/>
        </p:nvSpPr>
        <p:spPr>
          <a:xfrm>
            <a:off x="7483554" y="6828473"/>
            <a:ext cx="6239589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Қоғамдағы сыбайлас жемқорлыққа қарсы күрестің маңыздылығы туралы халықтың санасын арттыру.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016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Қорытынды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50563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Сыбайлас жемқорлық - бұл Қазақстанның дамуына кедергі болатын ауыр мәселе. Оны жою үшін барлығымыз бірге күш-жігерімізді біріктіріп, заңдарды қатаң сақтауымыз, ашықтық пен есеп беруді насихаттауымыз керек. Тек бірлескен күш-жігерімізбен ғана сыбайлас жемқорлықты жеңіп, әділ және өркендеген қоғам құруға болады.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473</Words>
  <Application>Microsoft Office PowerPoint</Application>
  <PresentationFormat>Произвольный</PresentationFormat>
  <Paragraphs>80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Epilogue</vt:lpstr>
      <vt:lpstr>Fraunces Medium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</cp:revision>
  <dcterms:created xsi:type="dcterms:W3CDTF">2025-01-07T14:36:52Z</dcterms:created>
  <dcterms:modified xsi:type="dcterms:W3CDTF">2025-01-07T16:41:13Z</dcterms:modified>
</cp:coreProperties>
</file>